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4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720" y="72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1714320" y="785880"/>
            <a:ext cx="5785920" cy="185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ГБУСО ВО «Селивановский комплексный центр социального обслуживания населения»</a:t>
            </a:r>
            <a:r>
              <a:t/>
            </a:r>
            <a:br/>
            <a:r>
              <a:t/>
            </a:r>
            <a:br/>
            <a:r>
              <a:rPr lang="ru-RU" sz="2400" b="1" strike="noStrike" spc="-1">
                <a:solidFill>
                  <a:srgbClr val="7030A0"/>
                </a:solidFill>
                <a:latin typeface="Times New Roman"/>
                <a:ea typeface="Arial Unicode MS"/>
              </a:rPr>
              <a:t>Отделение реабилитации детей с ограниченными возможностями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571320" y="2928960"/>
            <a:ext cx="8000280" cy="307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9000"/>
          </a:bodyPr>
          <a:lstStyle/>
          <a:p>
            <a:pPr algn="ctr">
              <a:lnSpc>
                <a:spcPct val="100000"/>
              </a:lnSpc>
            </a:pPr>
            <a:r>
              <a:rPr lang="ru-RU" sz="7300" b="1" spc="-1" dirty="0">
                <a:solidFill>
                  <a:srgbClr val="C00000"/>
                </a:solidFill>
                <a:latin typeface="Times New Roman"/>
              </a:rPr>
              <a:t>«</a:t>
            </a:r>
            <a:r>
              <a:rPr lang="ru-RU" sz="7300" b="1" spc="-1" dirty="0" smtClean="0">
                <a:solidFill>
                  <a:srgbClr val="C00000"/>
                </a:solidFill>
                <a:latin typeface="Times New Roman"/>
              </a:rPr>
              <a:t>Театр для всех»</a:t>
            </a:r>
            <a:endParaRPr lang="ru-RU" sz="7300" spc="-1" dirty="0"/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2" descr="F: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357120" y="1778599"/>
            <a:ext cx="8500320" cy="267620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pc="-1" dirty="0">
                <a:solidFill>
                  <a:srgbClr val="C00000"/>
                </a:solidFill>
                <a:latin typeface="Times New Roman"/>
                <a:ea typeface="Calibri"/>
              </a:rPr>
              <a:t>Цель:</a:t>
            </a:r>
            <a:endParaRPr lang="ru-RU" sz="4800" spc="-1" dirty="0"/>
          </a:p>
          <a:p>
            <a:pPr algn="ctr">
              <a:lnSpc>
                <a:spcPct val="100000"/>
              </a:lnSpc>
            </a:pPr>
            <a:r>
              <a:rPr lang="ru-RU" sz="4000" b="1" spc="-1" dirty="0">
                <a:solidFill>
                  <a:srgbClr val="C00000"/>
                </a:solidFill>
                <a:latin typeface="Times New Roman"/>
                <a:ea typeface="Calibri"/>
              </a:rPr>
              <a:t>оказание социокультурной реабилитации с применением дистанционных технологий.</a:t>
            </a:r>
            <a:endParaRPr lang="ru-RU" sz="4000" spc="-1" dirty="0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285840" y="2857320"/>
            <a:ext cx="8571960" cy="3381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На создание видеороликов нас вдохновили старые добрые детские телепередачи «В гостях у сказки» и «Спокойной ночи малыши», в которых не только ведущий с экрана общается с телезрителями, а появляется персонаж - игрушка. </a:t>
            </a:r>
            <a:endParaRPr lang="ru-RU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	Сказочный герой оживает и разговаривает с детьми на равных: просит о помощи, советуется, загадывает загадки, объясняет, как лучше поступить, радуется успехам вместе с ребятами. Это позволяет им погрузиться в страну чудес, стать участником настоящей сказки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83" name="Рисунок 3" descr="C:\Users\Евгения\Desktop\для семинара по театру\фото театр\EuMIXDWXEAEg9Lv.jpg"/>
          <p:cNvPicPr/>
          <p:nvPr/>
        </p:nvPicPr>
        <p:blipFill>
          <a:blip r:embed="rId3"/>
          <a:stretch/>
        </p:blipFill>
        <p:spPr>
          <a:xfrm>
            <a:off x="1214280" y="571320"/>
            <a:ext cx="2999520" cy="228528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4" name="Рисунок 4" descr="C:\Users\Евгения\Desktop\для семинара по театру\фото театр\na-detskoi-programme.jpg"/>
          <p:cNvPicPr/>
          <p:nvPr/>
        </p:nvPicPr>
        <p:blipFill>
          <a:blip r:embed="rId4"/>
          <a:stretch/>
        </p:blipFill>
        <p:spPr>
          <a:xfrm>
            <a:off x="4929120" y="500040"/>
            <a:ext cx="2928240" cy="228528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2" descr="F:\Надежда_Moment 1.jpg"/>
          <p:cNvPicPr/>
          <p:nvPr/>
        </p:nvPicPr>
        <p:blipFill>
          <a:blip r:embed="rId3"/>
          <a:srcRect r="23460"/>
          <a:stretch/>
        </p:blipFill>
        <p:spPr>
          <a:xfrm>
            <a:off x="2928960" y="2214720"/>
            <a:ext cx="2928240" cy="228528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7" name="Рисунок 3" descr="C:\Users\Евгения\Desktop\инфо на сайт\Надежда Сказка\IMG-98ac85430258c56a8a0a52ccc7f5b8d8-V.jpg"/>
          <p:cNvPicPr/>
          <p:nvPr/>
        </p:nvPicPr>
        <p:blipFill>
          <a:blip r:embed="rId4"/>
          <a:stretch/>
        </p:blipFill>
        <p:spPr>
          <a:xfrm>
            <a:off x="1643040" y="4643280"/>
            <a:ext cx="2428200" cy="178524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8" name="Рисунок 4" descr="C:\Users\Евгения\Desktop\инфо на сайт\Надежда Сказка\Y0HP8-6ZxBA.jpg"/>
          <p:cNvPicPr/>
          <p:nvPr/>
        </p:nvPicPr>
        <p:blipFill>
          <a:blip r:embed="rId5"/>
          <a:srcRect l="18841"/>
          <a:stretch/>
        </p:blipFill>
        <p:spPr>
          <a:xfrm>
            <a:off x="4572000" y="4643280"/>
            <a:ext cx="2428200" cy="178524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9" name="CustomShape 1"/>
          <p:cNvSpPr/>
          <p:nvPr/>
        </p:nvSpPr>
        <p:spPr>
          <a:xfrm>
            <a:off x="1714320" y="500040"/>
            <a:ext cx="5643000" cy="155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Сказка «Капризная кошка» интересна тем, что её можно не только читать, но и развивать творческие способности малыша во время чтения.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285840" y="1928880"/>
            <a:ext cx="2428200" cy="283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Наша задача, показать родителям, как можно обыграть чтение сказки, заинтересовать ребёнка,  вместе с ним нарисовать все, о чем идет речь в сказке.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91" name="CustomShape 3"/>
          <p:cNvSpPr/>
          <p:nvPr/>
        </p:nvSpPr>
        <p:spPr>
          <a:xfrm>
            <a:off x="6000840" y="1857240"/>
            <a:ext cx="2785320" cy="313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Совместные занятия детей с родителями способствуют созданию  игровой доверительной атмосферы,   радости детского творчества, сотрудничества, потребности в общении.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93" name="CustomShape 1"/>
          <p:cNvSpPr/>
          <p:nvPr/>
        </p:nvSpPr>
        <p:spPr>
          <a:xfrm>
            <a:off x="1428840" y="648720"/>
            <a:ext cx="6357240" cy="1310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401B5B"/>
                </a:solidFill>
                <a:latin typeface="Times New Roman"/>
                <a:ea typeface="Times New Roman"/>
              </a:rPr>
              <a:t>Кукольный театр - искусство,  которое является любимым детским зрелищем и имеет большое значение для развития  детей с ограниченными возможностями здоровья.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94" name="Рисунок 4" descr="F:\сказка день матери_Moment3.jpg"/>
          <p:cNvPicPr/>
          <p:nvPr/>
        </p:nvPicPr>
        <p:blipFill>
          <a:blip r:embed="rId3"/>
          <a:srcRect l="14663"/>
          <a:stretch/>
        </p:blipFill>
        <p:spPr>
          <a:xfrm>
            <a:off x="428760" y="4143240"/>
            <a:ext cx="2714040" cy="221400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5" name="Рисунок 5" descr="F:\Красная шапочка_Moment4.jpg"/>
          <p:cNvPicPr/>
          <p:nvPr/>
        </p:nvPicPr>
        <p:blipFill>
          <a:blip r:embed="rId4"/>
          <a:srcRect l="10041" r="7802"/>
          <a:stretch/>
        </p:blipFill>
        <p:spPr>
          <a:xfrm>
            <a:off x="5929200" y="4071960"/>
            <a:ext cx="2785320" cy="228528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6" name="Рисунок 6" descr="F:\Новогодняя сказка 2020_Moment5.jpg"/>
          <p:cNvPicPr/>
          <p:nvPr/>
        </p:nvPicPr>
        <p:blipFill>
          <a:blip r:embed="rId5"/>
          <a:stretch/>
        </p:blipFill>
        <p:spPr>
          <a:xfrm>
            <a:off x="3000240" y="2071800"/>
            <a:ext cx="3142440" cy="221400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7" name="CustomShape 2"/>
          <p:cNvSpPr/>
          <p:nvPr/>
        </p:nvSpPr>
        <p:spPr>
          <a:xfrm>
            <a:off x="285840" y="2786040"/>
            <a:ext cx="2428200" cy="9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C00000"/>
                </a:solidFill>
                <a:latin typeface="Times New Roman"/>
                <a:ea typeface="DejaVu Sans"/>
              </a:rPr>
              <a:t>«Берегите ваших мам!»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3214800" y="4572000"/>
            <a:ext cx="249948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  <a:ea typeface="DejaVu Sans"/>
              </a:rPr>
              <a:t>«Сказка про ёлочку»</a:t>
            </a:r>
            <a:endParaRPr lang="ru-RU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b="0" strike="noStrike" spc="-1">
              <a:latin typeface="Arial"/>
            </a:endParaRPr>
          </a:p>
        </p:txBody>
      </p:sp>
      <p:sp>
        <p:nvSpPr>
          <p:cNvPr id="99" name="CustomShape 4"/>
          <p:cNvSpPr/>
          <p:nvPr/>
        </p:nvSpPr>
        <p:spPr>
          <a:xfrm>
            <a:off x="6572160" y="2643120"/>
            <a:ext cx="221400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C00000"/>
                </a:solidFill>
                <a:latin typeface="Times New Roman"/>
                <a:ea typeface="DejaVu Sans"/>
              </a:rPr>
              <a:t>«Красная шапочка на новый лад»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01" name="CustomShape 1"/>
          <p:cNvSpPr/>
          <p:nvPr/>
        </p:nvSpPr>
        <p:spPr>
          <a:xfrm>
            <a:off x="1071360" y="1500120"/>
            <a:ext cx="6857280" cy="350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401B5B"/>
                </a:solidFill>
                <a:latin typeface="Calibri"/>
                <a:ea typeface="DejaVu Sans"/>
              </a:rPr>
              <a:t>Воспитательное значение кукольных спектаклей велико. 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401B5B"/>
                </a:solidFill>
                <a:latin typeface="Calibri"/>
                <a:ea typeface="DejaVu Sans"/>
              </a:rPr>
              <a:t>Очень полезно показывать детям, используя сказочных персонажей, примеры дружбы, доброты, честности, правдивости, трудолюбия. 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401B5B"/>
                </a:solidFill>
                <a:latin typeface="Calibri"/>
                <a:ea typeface="DejaVu Sans"/>
              </a:rPr>
              <a:t> Это поучительно, интересно, 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401B5B"/>
                </a:solidFill>
                <a:latin typeface="Calibri"/>
                <a:ea typeface="DejaVu Sans"/>
              </a:rPr>
              <a:t>ярко и содержательно. 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03" name="CustomShape 1"/>
          <p:cNvSpPr/>
          <p:nvPr/>
        </p:nvSpPr>
        <p:spPr>
          <a:xfrm>
            <a:off x="1643040" y="500040"/>
            <a:ext cx="5785920" cy="173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FF0000"/>
                </a:solidFill>
                <a:latin typeface="Times New Roman"/>
                <a:ea typeface="DejaVu Sans"/>
              </a:rPr>
              <a:t>Работа над видеороликом проходит </a:t>
            </a:r>
            <a:endParaRPr lang="ru-RU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FF0000"/>
                </a:solidFill>
                <a:latin typeface="Times New Roman"/>
                <a:ea typeface="DejaVu Sans"/>
              </a:rPr>
              <a:t>в четыре этапа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785880" y="2357280"/>
            <a:ext cx="7643160" cy="392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lang="ru-RU" sz="2800" b="0" strike="noStrike" spc="-1">
                <a:solidFill>
                  <a:srgbClr val="401B5B"/>
                </a:solidFill>
                <a:latin typeface="Times New Roman"/>
                <a:ea typeface="DejaVu Sans"/>
              </a:rPr>
              <a:t>Постановка спектакля и его видео-съёмка – результат длительной, кропотливой и слаженной работы команды.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8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«Собраться вместе - это начало, </a:t>
            </a:r>
            <a:endParaRPr lang="ru-RU" sz="2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8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остаться вместе - это прогресс, </a:t>
            </a:r>
            <a:endParaRPr lang="ru-RU" sz="2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8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работать вместе - это успех»</a:t>
            </a:r>
            <a:endParaRPr lang="ru-RU" sz="28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28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Генри Форд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06" name="CustomShape 1"/>
          <p:cNvSpPr/>
          <p:nvPr/>
        </p:nvSpPr>
        <p:spPr>
          <a:xfrm>
            <a:off x="1214280" y="513720"/>
            <a:ext cx="6357240" cy="2772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Превращается рука</a:t>
            </a:r>
            <a:r>
              <a:rPr lang="en-US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 И в котенка, и в щенка,</a:t>
            </a:r>
            <a:r>
              <a:rPr lang="en-US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 Чтоб рука артисткой стала</a:t>
            </a:r>
            <a:r>
              <a:rPr lang="en-US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 Нужно очень-очень мало:</a:t>
            </a:r>
            <a:r>
              <a:rPr lang="en-US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 Специальные перчатки,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r>
              <a:rPr lang="ru-RU" sz="28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Ум, талант, и все в порядке.</a:t>
            </a:r>
            <a:r>
              <a:rPr lang="en-US" sz="3600" b="1" i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 </a:t>
            </a:r>
            <a:endParaRPr lang="ru-RU" sz="3600" b="0" strike="noStrike" spc="-1">
              <a:latin typeface="Arial"/>
            </a:endParaRPr>
          </a:p>
        </p:txBody>
      </p:sp>
      <p:pic>
        <p:nvPicPr>
          <p:cNvPr id="107" name="Рисунок 3" descr="C:\Users\Евгения\Desktop\для семинара по театру\фото театр\P71003-105628.jpg"/>
          <p:cNvPicPr/>
          <p:nvPr/>
        </p:nvPicPr>
        <p:blipFill>
          <a:blip r:embed="rId3" cstate="print"/>
          <a:srcRect l="4156" t="10270" r="10493" b="22716"/>
          <a:stretch/>
        </p:blipFill>
        <p:spPr>
          <a:xfrm rot="20828400">
            <a:off x="657360" y="3920760"/>
            <a:ext cx="2113560" cy="229320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8" name="Рисунок 4" descr="C:\Users\Евгения\Desktop\для семинара по театру\фото театр\P71003-105626.jpg"/>
          <p:cNvPicPr/>
          <p:nvPr/>
        </p:nvPicPr>
        <p:blipFill>
          <a:blip r:embed="rId4"/>
          <a:srcRect t="16325" r="17352" b="14783"/>
          <a:stretch/>
        </p:blipFill>
        <p:spPr>
          <a:xfrm rot="702600">
            <a:off x="6497280" y="3898080"/>
            <a:ext cx="2045520" cy="228564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9" name="Рисунок 5" descr="C:\Users\Евгения\Desktop\для семинара по театру\фото театр\IMG_20180615_103721.jpg"/>
          <p:cNvPicPr/>
          <p:nvPr/>
        </p:nvPicPr>
        <p:blipFill>
          <a:blip r:embed="rId5" cstate="print"/>
          <a:stretch/>
        </p:blipFill>
        <p:spPr>
          <a:xfrm>
            <a:off x="3143160" y="3357720"/>
            <a:ext cx="2999520" cy="235656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11" name="CustomShape 1"/>
          <p:cNvSpPr/>
          <p:nvPr/>
        </p:nvSpPr>
        <p:spPr>
          <a:xfrm>
            <a:off x="1500120" y="291960"/>
            <a:ext cx="6285960" cy="1309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1 этап. </a:t>
            </a:r>
            <a:endParaRPr lang="ru-RU" sz="4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Подготовительный.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428760" y="1645200"/>
            <a:ext cx="7643160" cy="517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i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Подбор сценария по заданной теме.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500040" y="3645360"/>
            <a:ext cx="5285520" cy="517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i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Распределение  ролей</a:t>
            </a:r>
            <a:r>
              <a:rPr lang="ru-RU" sz="2000" b="1" i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.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285840" y="2286000"/>
            <a:ext cx="864324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	При выборе сценария ориентируемся на социально-педагогический эффект произведения, любая сказка обучает, воспитывает, побуждает к деятельности и даже лечит.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15" name="CustomShape 5"/>
          <p:cNvSpPr/>
          <p:nvPr/>
        </p:nvSpPr>
        <p:spPr>
          <a:xfrm>
            <a:off x="428760" y="4429080"/>
            <a:ext cx="828612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	При распределении ролей учитываем индивидуальные особенности и тембры голосов участников постановки, так что бы они соответствовали  характерам героев сказки. 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17" name="CustomShape 1"/>
          <p:cNvSpPr/>
          <p:nvPr/>
        </p:nvSpPr>
        <p:spPr>
          <a:xfrm>
            <a:off x="2214720" y="642960"/>
            <a:ext cx="471420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i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Подбор кукол героев сказки.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500040" y="1357200"/>
            <a:ext cx="8214480" cy="118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	В нашем отделении имеются наборы кукольных театров «Сказка за сказкой», которые мы используем в своей работе для съемки видеороликов и для занятий с детьми.</a:t>
            </a:r>
            <a:r>
              <a:rPr lang="ru-RU" sz="2400" b="0" i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19" name="Рисунок 4" descr="C:\Users\Евгения\Desktop\для семинара по театру\100002216768b0.jpg"/>
          <p:cNvPicPr/>
          <p:nvPr/>
        </p:nvPicPr>
        <p:blipFill>
          <a:blip r:embed="rId3"/>
          <a:stretch/>
        </p:blipFill>
        <p:spPr>
          <a:xfrm>
            <a:off x="285840" y="2714760"/>
            <a:ext cx="2499480" cy="1999440"/>
          </a:xfrm>
          <a:prstGeom prst="rect">
            <a:avLst/>
          </a:prstGeom>
          <a:ln w="38160" cap="sq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0" name="Рисунок 5" descr="C:\Users\Евгения\Desktop\для семинара по театру\po_schuchemu_veleniyu.jpg"/>
          <p:cNvPicPr/>
          <p:nvPr/>
        </p:nvPicPr>
        <p:blipFill>
          <a:blip r:embed="rId4"/>
          <a:stretch/>
        </p:blipFill>
        <p:spPr>
          <a:xfrm>
            <a:off x="3000240" y="3929040"/>
            <a:ext cx="2642400" cy="2428200"/>
          </a:xfrm>
          <a:prstGeom prst="rect">
            <a:avLst/>
          </a:prstGeom>
          <a:ln w="38160" cap="sq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1" name="Рисунок 6" descr="C:\Users\Евгения\Desktop\для семинара по театру\105949535_w640_h640_kukolnyj-teatrkrasnaya-shapochkaart11065.jpg"/>
          <p:cNvPicPr/>
          <p:nvPr/>
        </p:nvPicPr>
        <p:blipFill>
          <a:blip r:embed="rId5"/>
          <a:stretch/>
        </p:blipFill>
        <p:spPr>
          <a:xfrm>
            <a:off x="5857920" y="2571840"/>
            <a:ext cx="2928240" cy="2428200"/>
          </a:xfrm>
          <a:prstGeom prst="rect">
            <a:avLst/>
          </a:prstGeom>
          <a:ln w="38160" cap="sq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23" name="CustomShape 1"/>
          <p:cNvSpPr/>
          <p:nvPr/>
        </p:nvSpPr>
        <p:spPr>
          <a:xfrm>
            <a:off x="2214720" y="646200"/>
            <a:ext cx="4928400" cy="700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2 этап. Творческий.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214200" y="1573920"/>
            <a:ext cx="8214480" cy="517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Times New Roman"/>
              </a:rPr>
              <a:t>Обработка и редактирование сценария.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214200" y="3854520"/>
            <a:ext cx="3857040" cy="517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Times New Roman"/>
              </a:rPr>
              <a:t>Оформление ширмы. 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285840" y="4762080"/>
            <a:ext cx="8357400" cy="1188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 CYR"/>
                <a:ea typeface="Times New Roman"/>
              </a:rPr>
              <a:t>	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Сценой нашего театра является ширма. На ней происходит действие кукол, с декорациями. За ширмой находятся кукловоды их куклы с атрибутами для показа спектакля.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27" name="CustomShape 5"/>
          <p:cNvSpPr/>
          <p:nvPr/>
        </p:nvSpPr>
        <p:spPr>
          <a:xfrm>
            <a:off x="285840" y="2291400"/>
            <a:ext cx="8357400" cy="1188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Выбранный сценарий мы редактируем, добавляем полезную информацию, которая имеет познавательное и воспитательное значение и конечно юмор.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2071800" y="571320"/>
            <a:ext cx="4928400" cy="9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DejaVu Sans"/>
              </a:rPr>
              <a:t>Изготовление костюмов для кукол, декораций.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285840" y="1577520"/>
            <a:ext cx="8429040" cy="1310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При изготовлении костюмов и декораций важно соблюдать меру, и не перегружаем оформление мелочами и деталями. На ширме ставим только необходимые  для показа реквизиты. Всё должно быть просто, изящно и красиво</a:t>
            </a: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357120" y="4859280"/>
            <a:ext cx="8500320" cy="365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32" name="CustomShape 4"/>
          <p:cNvSpPr/>
          <p:nvPr/>
        </p:nvSpPr>
        <p:spPr>
          <a:xfrm>
            <a:off x="357120" y="2857320"/>
            <a:ext cx="835740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Костюмы героев сказок  важная деталь представления. Чаще всего  используем готовую одежду для кукол из наборов, но иногда приходится шить костюмы самим.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133" name="Рисунок 8" descr="C:\Users\Евгения\Desktop\для семинара по театру\фото к презентации театр\IMG_20210406_155650.jpg"/>
          <p:cNvPicPr/>
          <p:nvPr/>
        </p:nvPicPr>
        <p:blipFill>
          <a:blip r:embed="rId3"/>
          <a:srcRect t="6486" b="5557"/>
          <a:stretch/>
        </p:blipFill>
        <p:spPr>
          <a:xfrm>
            <a:off x="3571920" y="3929040"/>
            <a:ext cx="2071080" cy="249948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4" name="Рисунок 9" descr="C:\Users\Евгения\Desktop\для семинара по театру\фото к презентации театр\IMG_20210406_163034.jpg"/>
          <p:cNvPicPr/>
          <p:nvPr/>
        </p:nvPicPr>
        <p:blipFill>
          <a:blip r:embed="rId4"/>
          <a:stretch/>
        </p:blipFill>
        <p:spPr>
          <a:xfrm rot="6349800">
            <a:off x="6059520" y="4308120"/>
            <a:ext cx="2050200" cy="167004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5" name="Рисунок 10" descr="C:\Users\Евгения\Desktop\для семинара по театру\фото к презентации театр\IMG_20210406_161906.jpg"/>
          <p:cNvPicPr/>
          <p:nvPr/>
        </p:nvPicPr>
        <p:blipFill>
          <a:blip r:embed="rId5"/>
          <a:stretch/>
        </p:blipFill>
        <p:spPr>
          <a:xfrm rot="20745000">
            <a:off x="1147680" y="4188600"/>
            <a:ext cx="1775880" cy="200052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37" name="CustomShape 1"/>
          <p:cNvSpPr/>
          <p:nvPr/>
        </p:nvSpPr>
        <p:spPr>
          <a:xfrm>
            <a:off x="1714320" y="714240"/>
            <a:ext cx="5714280" cy="9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Times New Roman"/>
              </a:rPr>
              <a:t>Подбор музыкального сопровождения. 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642960" y="1859400"/>
            <a:ext cx="8071920" cy="228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Музыка одна из главных составляющая спектакля и эстетического воспитания детей. </a:t>
            </a:r>
            <a:endParaRPr lang="ru-RU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Это самый интересный и ответственный момент. Важно правильно подобрать музыку и звуковые эффекты к каждому герою и сцене, чтобы передать настроение, переживания, эмоции, создать реалистичность.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2071800" y="574560"/>
            <a:ext cx="5142960" cy="700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3 этап. Основной.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2000160" y="1357200"/>
            <a:ext cx="442836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DejaVu Sans"/>
              </a:rPr>
              <a:t>Репетиции сказки.</a:t>
            </a:r>
            <a:r>
              <a:rPr lang="ru-RU" sz="2800" b="0" strike="noStrike" spc="-1">
                <a:solidFill>
                  <a:srgbClr val="401B5B"/>
                </a:solidFill>
                <a:latin typeface="Times New Roman"/>
                <a:ea typeface="DejaVu Sans"/>
              </a:rPr>
              <a:t> 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42" name="CustomShape 3"/>
          <p:cNvSpPr/>
          <p:nvPr/>
        </p:nvSpPr>
        <p:spPr>
          <a:xfrm>
            <a:off x="357120" y="1937880"/>
            <a:ext cx="8429040" cy="19195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Отработка управления куклой за ширмой, интонации для озвучивания диалогов героев. </a:t>
            </a:r>
            <a:endParaRPr lang="ru-RU" sz="24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Чтобы кукольные спектакли были профессионально яркими, мы взрослые сначала сами учимся владеть театральными куклами.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43" name="CustomShape 4"/>
          <p:cNvSpPr/>
          <p:nvPr/>
        </p:nvSpPr>
        <p:spPr>
          <a:xfrm>
            <a:off x="2928960" y="3857760"/>
            <a:ext cx="3357000" cy="2499480"/>
          </a:xfrm>
          <a:prstGeom prst="roundRect">
            <a:avLst>
              <a:gd name="adj" fmla="val 4167"/>
            </a:avLst>
          </a:prstGeom>
          <a:blipFill rotWithShape="0">
            <a:blip r:embed="rId3"/>
            <a:stretch>
              <a:fillRect/>
            </a:stretch>
          </a:blipFill>
          <a:ln w="76320" cap="sq">
            <a:solidFill>
              <a:srgbClr val="292929"/>
            </a:solidFill>
            <a:miter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45" name="CustomShape 1"/>
          <p:cNvSpPr/>
          <p:nvPr/>
        </p:nvSpPr>
        <p:spPr>
          <a:xfrm>
            <a:off x="1785960" y="575640"/>
            <a:ext cx="5928480" cy="943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Times New Roman"/>
              </a:rPr>
              <a:t>Съёмка отдельных 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i="1" strike="noStrike" spc="-1">
                <a:solidFill>
                  <a:srgbClr val="401B5B"/>
                </a:solidFill>
                <a:latin typeface="Times New Roman"/>
                <a:ea typeface="Times New Roman"/>
              </a:rPr>
              <a:t>законченных по смыслу сцен сказки</a:t>
            </a:r>
            <a:r>
              <a:rPr lang="ru-RU" sz="2800" b="1" i="1" strike="noStrike" spc="-1">
                <a:solidFill>
                  <a:srgbClr val="000066"/>
                </a:solidFill>
                <a:latin typeface="Times New Roman"/>
                <a:ea typeface="Times New Roman"/>
              </a:rPr>
              <a:t>.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500040" y="4071960"/>
            <a:ext cx="2714040" cy="2071080"/>
          </a:xfrm>
          <a:prstGeom prst="roundRect">
            <a:avLst>
              <a:gd name="adj" fmla="val 4167"/>
            </a:avLst>
          </a:prstGeom>
          <a:blipFill rotWithShape="0">
            <a:blip r:embed="rId3"/>
            <a:stretch>
              <a:fillRect/>
            </a:stretch>
          </a:blipFill>
          <a:ln w="76320" cap="sq">
            <a:solidFill>
              <a:srgbClr val="292929"/>
            </a:solidFill>
            <a:miter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3"/>
          <p:cNvSpPr/>
          <p:nvPr/>
        </p:nvSpPr>
        <p:spPr>
          <a:xfrm>
            <a:off x="5857920" y="4071960"/>
            <a:ext cx="2785320" cy="2071080"/>
          </a:xfrm>
          <a:prstGeom prst="roundRect">
            <a:avLst>
              <a:gd name="adj" fmla="val 4167"/>
            </a:avLst>
          </a:prstGeom>
          <a:blipFill rotWithShape="0">
            <a:blip r:embed="rId4"/>
            <a:stretch>
              <a:fillRect/>
            </a:stretch>
          </a:blipFill>
          <a:ln w="76320" cap="sq">
            <a:solidFill>
              <a:srgbClr val="292929"/>
            </a:solidFill>
            <a:miter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4"/>
          <p:cNvSpPr/>
          <p:nvPr/>
        </p:nvSpPr>
        <p:spPr>
          <a:xfrm>
            <a:off x="3500280" y="3429000"/>
            <a:ext cx="2034720" cy="2809080"/>
          </a:xfrm>
          <a:prstGeom prst="roundRect">
            <a:avLst>
              <a:gd name="adj" fmla="val 4167"/>
            </a:avLst>
          </a:prstGeom>
          <a:blipFill rotWithShape="0">
            <a:blip r:embed="rId5"/>
            <a:stretch>
              <a:fillRect/>
            </a:stretch>
          </a:blipFill>
          <a:ln w="76320" cap="sq">
            <a:solidFill>
              <a:srgbClr val="292929"/>
            </a:solidFill>
            <a:miter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CustomShape 5"/>
          <p:cNvSpPr/>
          <p:nvPr/>
        </p:nvSpPr>
        <p:spPr>
          <a:xfrm>
            <a:off x="357120" y="1721520"/>
            <a:ext cx="8357400" cy="1553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Съёмку видеороликов производим отдельными законченными по смыслу сценами, используем видеокамеру «</a:t>
            </a:r>
            <a:r>
              <a:rPr lang="en-US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Canon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», для того чтобы изображение было статичным, камеру устанавливаем на штатив.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51" name="CustomShape 1"/>
          <p:cNvSpPr/>
          <p:nvPr/>
        </p:nvSpPr>
        <p:spPr>
          <a:xfrm>
            <a:off x="2000160" y="434880"/>
            <a:ext cx="5000040" cy="1309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4 этап. Заключительный.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428760" y="1862640"/>
            <a:ext cx="8214480" cy="1188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	Монтаж снятого материала, отдельных эпизодов в законченный видеоролик производим на компьютере с помощью стандартного видео-редактора.</a:t>
            </a:r>
            <a:endParaRPr lang="ru-RU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2" descr="F: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154" name="CustomShape 1"/>
          <p:cNvSpPr/>
          <p:nvPr/>
        </p:nvSpPr>
        <p:spPr>
          <a:xfrm>
            <a:off x="357120" y="1285920"/>
            <a:ext cx="8357400" cy="399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3200" b="1" strike="noStrike" spc="-1">
                <a:solidFill>
                  <a:srgbClr val="C00000"/>
                </a:solidFill>
                <a:latin typeface="Times New Roman"/>
                <a:ea typeface="Calibri"/>
              </a:rPr>
              <a:t>	</a:t>
            </a:r>
            <a:r>
              <a:rPr lang="ru-RU" sz="2800" b="1" strike="noStrike" spc="-1">
                <a:solidFill>
                  <a:srgbClr val="C00000"/>
                </a:solidFill>
                <a:latin typeface="Times New Roman"/>
                <a:ea typeface="Calibri"/>
              </a:rPr>
              <a:t>Дистанционная форма работы, в данном направление, позволяет расширить и разнообразить  работу с семьями, воспитывающими детей с ограниченными возможностями, по созданию непрерывной развивающей среды в домашних условиях, даёт возможность проводить реабилитационные мероприятия, досуговые занятия, оказывать  просветительскую и поддерживающую помощь.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2" descr="C:\Users\Евгения\Desktop\для семинара по театру\img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pic>
        <p:nvPicPr>
          <p:cNvPr id="156" name="Picture 1" descr="C:\Users\Евгения\Desktop\для семинара по театру\фото театр\Yg_ZkXsL87U.jpg"/>
          <p:cNvPicPr/>
          <p:nvPr/>
        </p:nvPicPr>
        <p:blipFill>
          <a:blip r:embed="rId3"/>
          <a:srcRect t="13008"/>
          <a:stretch/>
        </p:blipFill>
        <p:spPr>
          <a:xfrm>
            <a:off x="500040" y="3357720"/>
            <a:ext cx="4379040" cy="285696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7" name="CustomShape 1"/>
          <p:cNvSpPr/>
          <p:nvPr/>
        </p:nvSpPr>
        <p:spPr>
          <a:xfrm>
            <a:off x="785880" y="571320"/>
            <a:ext cx="7357320" cy="91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5400" b="1" strike="noStrike" spc="-1">
                <a:solidFill>
                  <a:srgbClr val="C00000"/>
                </a:solidFill>
                <a:latin typeface="Times New Roman"/>
                <a:ea typeface="DejaVu Sans"/>
              </a:rPr>
              <a:t>Спасибо за внимание !</a:t>
            </a:r>
            <a:endParaRPr lang="ru-RU" sz="5400" b="0" strike="noStrike" spc="-1">
              <a:latin typeface="Arial"/>
            </a:endParaRPr>
          </a:p>
        </p:txBody>
      </p:sp>
      <p:pic>
        <p:nvPicPr>
          <p:cNvPr id="158" name="Рисунок 4" descr="F:\сказка день матери_Moment1.jpg"/>
          <p:cNvPicPr/>
          <p:nvPr/>
        </p:nvPicPr>
        <p:blipFill>
          <a:blip r:embed="rId4"/>
          <a:stretch/>
        </p:blipFill>
        <p:spPr>
          <a:xfrm>
            <a:off x="5357880" y="4286160"/>
            <a:ext cx="3066120" cy="192816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9" name="Рисунок 5" descr="F:\сказка день матери_Moment_Momentз.jpg"/>
          <p:cNvPicPr/>
          <p:nvPr/>
        </p:nvPicPr>
        <p:blipFill>
          <a:blip r:embed="rId5"/>
          <a:stretch/>
        </p:blipFill>
        <p:spPr>
          <a:xfrm>
            <a:off x="5357880" y="1643040"/>
            <a:ext cx="2928240" cy="1999440"/>
          </a:xfrm>
          <a:prstGeom prst="rect">
            <a:avLst/>
          </a:prstGeom>
          <a:ln w="127080" cap="rnd">
            <a:solidFill>
              <a:srgbClr val="FFFFFF"/>
            </a:solidFill>
            <a:round/>
          </a:ln>
          <a:effectLst>
            <a:outerShdw blurRad="76200" dist="94651" dir="10512009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0" name="CustomShape 2"/>
          <p:cNvSpPr/>
          <p:nvPr/>
        </p:nvSpPr>
        <p:spPr>
          <a:xfrm>
            <a:off x="500040" y="1500120"/>
            <a:ext cx="4285440" cy="155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C00000"/>
                </a:solidFill>
                <a:latin typeface="Times New Roman"/>
                <a:ea typeface="DejaVu Sans"/>
              </a:rPr>
              <a:t>Экспериментируйте, творите, 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C00000"/>
                </a:solidFill>
                <a:latin typeface="Times New Roman"/>
                <a:ea typeface="DejaVu Sans"/>
              </a:rPr>
              <a:t>создавайте!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257</Words>
  <Application>Microsoft Office PowerPoint</Application>
  <PresentationFormat>Экран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ГБУСО ВО «Селивановский комплексный центр социального обслуживания населения»  Отделение реабилитации детей с ограниченными возможностями</dc:title>
  <dc:subject/>
  <dc:creator>ЛУЧИК</dc:creator>
  <dc:description/>
  <cp:lastModifiedBy>ЛУЧИК</cp:lastModifiedBy>
  <cp:revision>75</cp:revision>
  <dcterms:created xsi:type="dcterms:W3CDTF">2021-03-31T06:41:33Z</dcterms:created>
  <dcterms:modified xsi:type="dcterms:W3CDTF">2022-05-11T11:25:38Z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18</vt:i4>
  </property>
</Properties>
</file>